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7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6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maticS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8000"/>
            </a:lvl1pPr>
            <a:lvl2pPr lvl="1" rtl="0" algn="ctr">
              <a:spcBef>
                <a:spcPts val="0"/>
              </a:spcBef>
              <a:buSzPct val="100000"/>
              <a:defRPr sz="8000"/>
            </a:lvl2pPr>
            <a:lvl3pPr lvl="2" rtl="0" algn="ctr">
              <a:spcBef>
                <a:spcPts val="0"/>
              </a:spcBef>
              <a:buSzPct val="100000"/>
              <a:defRPr sz="8000"/>
            </a:lvl3pPr>
            <a:lvl4pPr lvl="3" rtl="0" algn="ctr">
              <a:spcBef>
                <a:spcPts val="0"/>
              </a:spcBef>
              <a:buSzPct val="100000"/>
              <a:defRPr sz="8000"/>
            </a:lvl4pPr>
            <a:lvl5pPr lvl="4" rtl="0" algn="ctr">
              <a:spcBef>
                <a:spcPts val="0"/>
              </a:spcBef>
              <a:buSzPct val="100000"/>
              <a:defRPr sz="8000"/>
            </a:lvl5pPr>
            <a:lvl6pPr lvl="5" rtl="0" algn="ctr">
              <a:spcBef>
                <a:spcPts val="0"/>
              </a:spcBef>
              <a:buSzPct val="100000"/>
              <a:defRPr sz="8000"/>
            </a:lvl6pPr>
            <a:lvl7pPr lvl="6" rtl="0" algn="ctr">
              <a:spcBef>
                <a:spcPts val="0"/>
              </a:spcBef>
              <a:buSzPct val="100000"/>
              <a:defRPr sz="8000"/>
            </a:lvl7pPr>
            <a:lvl8pPr lvl="7" rtl="0" algn="ctr">
              <a:spcBef>
                <a:spcPts val="0"/>
              </a:spcBef>
              <a:buSzPct val="100000"/>
              <a:defRPr sz="8000"/>
            </a:lvl8pPr>
            <a:lvl9pPr lvl="8" rtl="0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mailto:danilo.barbato@ufabc.edu.br" TargetMode="External"/><Relationship Id="rId6" Type="http://schemas.openxmlformats.org/officeDocument/2006/relationships/hyperlink" Target="mailto:danilo.barbato@ufabc.edu.br" TargetMode="External"/><Relationship Id="rId7" Type="http://schemas.openxmlformats.org/officeDocument/2006/relationships/hyperlink" Target="mailto:danilo.barbato@ufabc.edu.br" TargetMode="External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/>
              <a:t>Gestão </a:t>
            </a:r>
            <a:r>
              <a:rPr lang="pt-BR" sz="4800"/>
              <a:t>da</a:t>
            </a:r>
            <a:r>
              <a:rPr lang="pt-BR" sz="6000"/>
              <a:t> Inovação </a:t>
            </a:r>
            <a:r>
              <a:rPr lang="pt-BR" sz="4800"/>
              <a:t>no</a:t>
            </a:r>
            <a:r>
              <a:rPr lang="pt-BR" sz="6000"/>
              <a:t> desenvolvimento </a:t>
            </a:r>
            <a:r>
              <a:rPr lang="pt-BR" sz="4800"/>
              <a:t>de</a:t>
            </a:r>
            <a:r>
              <a:rPr lang="pt-BR" sz="6000"/>
              <a:t> produtos </a:t>
            </a:r>
            <a:r>
              <a:rPr lang="pt-BR" sz="4800"/>
              <a:t>como</a:t>
            </a:r>
            <a:r>
              <a:rPr lang="pt-BR" sz="6000"/>
              <a:t> Serious Game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759150"/>
            <a:ext cx="8520600" cy="7089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Danilo Barbato   Alexandre Braga   Karla Vittori</a:t>
            </a:r>
          </a:p>
          <a:p>
            <a:pPr lvl="0">
              <a:spcBef>
                <a:spcPts val="0"/>
              </a:spcBef>
              <a:buNone/>
            </a:pPr>
            <a:r>
              <a:rPr lang="pt-BR" sz="1800">
                <a:solidFill>
                  <a:srgbClr val="0C343D"/>
                </a:solidFill>
              </a:rPr>
              <a:t>UFABC               PUC-SP               UFABC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96550" y="4715825"/>
            <a:ext cx="8520600" cy="3822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>
                <a:solidFill>
                  <a:srgbClr val="134F5C"/>
                </a:solidFill>
              </a:rPr>
              <a:t>Programa de Pós-Graduação em Engenharia e Gestão da Inovação - UFABC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0" y="794200"/>
            <a:ext cx="2272800" cy="287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Escolha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Opções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000" y="281884"/>
            <a:ext cx="6963002" cy="391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0" y="794200"/>
            <a:ext cx="2272800" cy="287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estudar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000" y="264000"/>
            <a:ext cx="6963002" cy="38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0" y="794200"/>
            <a:ext cx="2272800" cy="287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gerir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3600" y="264000"/>
            <a:ext cx="6950400" cy="390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311700" y="0"/>
            <a:ext cx="8520600" cy="103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Objetivo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idx="1" type="body"/>
          </p:nvPr>
        </p:nvSpPr>
        <p:spPr>
          <a:xfrm>
            <a:off x="1268700" y="1693000"/>
            <a:ext cx="6606600" cy="150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pt-BR" sz="2400">
                <a:solidFill>
                  <a:srgbClr val="434343"/>
                </a:solidFill>
              </a:rPr>
              <a:t>ferramenta de </a:t>
            </a:r>
            <a:r>
              <a:rPr b="1" lang="pt-BR" sz="2400">
                <a:solidFill>
                  <a:srgbClr val="980000"/>
                </a:solidFill>
              </a:rPr>
              <a:t>suporte</a:t>
            </a:r>
            <a:r>
              <a:rPr lang="pt-BR" sz="2400">
                <a:solidFill>
                  <a:srgbClr val="434343"/>
                </a:solidFill>
              </a:rPr>
              <a:t> ao</a:t>
            </a:r>
            <a:r>
              <a:rPr b="1" lang="pt-BR" sz="2400">
                <a:solidFill>
                  <a:srgbClr val="434343"/>
                </a:solidFill>
              </a:rPr>
              <a:t> </a:t>
            </a:r>
            <a:r>
              <a:rPr b="1" lang="pt-BR" sz="2400">
                <a:solidFill>
                  <a:srgbClr val="980000"/>
                </a:solidFill>
              </a:rPr>
              <a:t>ensino</a:t>
            </a:r>
            <a:br>
              <a:rPr b="1" lang="pt-BR" sz="2400">
                <a:solidFill>
                  <a:srgbClr val="434343"/>
                </a:solidFill>
              </a:rPr>
            </a:br>
            <a:r>
              <a:rPr lang="pt-BR" sz="2400">
                <a:solidFill>
                  <a:srgbClr val="434343"/>
                </a:solidFill>
              </a:rPr>
              <a:t> de técnicas de </a:t>
            </a:r>
            <a:r>
              <a:rPr b="1" lang="pt-BR" sz="2400">
                <a:solidFill>
                  <a:srgbClr val="980000"/>
                </a:solidFill>
              </a:rPr>
              <a:t>gestão</a:t>
            </a:r>
            <a:r>
              <a:rPr b="1" lang="pt-BR" sz="2400">
                <a:solidFill>
                  <a:srgbClr val="434343"/>
                </a:solidFill>
              </a:rPr>
              <a:t> </a:t>
            </a:r>
            <a:r>
              <a:rPr lang="pt-BR" sz="2400">
                <a:solidFill>
                  <a:srgbClr val="434343"/>
                </a:solidFill>
              </a:rPr>
              <a:t>da</a:t>
            </a:r>
            <a:r>
              <a:rPr b="1" lang="pt-BR" sz="2400">
                <a:solidFill>
                  <a:srgbClr val="434343"/>
                </a:solidFill>
              </a:rPr>
              <a:t> </a:t>
            </a:r>
            <a:r>
              <a:rPr b="1" lang="pt-BR" sz="2400">
                <a:solidFill>
                  <a:srgbClr val="980000"/>
                </a:solidFill>
              </a:rPr>
              <a:t>inovação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0" y="314900"/>
            <a:ext cx="5521800" cy="85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Obrigado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idx="1" type="body"/>
          </p:nvPr>
        </p:nvSpPr>
        <p:spPr>
          <a:xfrm>
            <a:off x="0" y="1772825"/>
            <a:ext cx="5521800" cy="98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chemeClr val="hlink"/>
                </a:solidFill>
                <a:hlinkClick r:id="rId5"/>
              </a:rPr>
              <a:t>danilo.barbato</a:t>
            </a:r>
            <a:br>
              <a:rPr b="1" lang="pt-BR" sz="2400">
                <a:solidFill>
                  <a:schemeClr val="hlink"/>
                </a:solidFill>
                <a:hlinkClick r:id="rId6"/>
              </a:rPr>
            </a:br>
            <a:r>
              <a:rPr b="1" lang="pt-BR" sz="2400">
                <a:solidFill>
                  <a:schemeClr val="hlink"/>
                </a:solidFill>
                <a:hlinkClick r:id="rId7"/>
              </a:rPr>
              <a:t>@ufabc.edu.br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0" y="3557300"/>
            <a:ext cx="5521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http://bit.ly/</a:t>
            </a:r>
            <a:r>
              <a:rPr b="1" lang="pt-BR" sz="2400">
                <a:latin typeface="Source Code Pro"/>
                <a:ea typeface="Source Code Pro"/>
                <a:cs typeface="Source Code Pro"/>
                <a:sym typeface="Source Code Pro"/>
              </a:rPr>
              <a:t>innotycoon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1800" y="481499"/>
            <a:ext cx="3310500" cy="33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3">
            <a:alphaModFix amt="88000"/>
          </a:blip>
          <a:srcRect b="14653" l="1914" r="903" t="6351"/>
          <a:stretch/>
        </p:blipFill>
        <p:spPr>
          <a:xfrm>
            <a:off x="0" y="0"/>
            <a:ext cx="9143999" cy="43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311700" y="90050"/>
            <a:ext cx="7353000" cy="13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6000"/>
              <a:t>Gestão de Inovação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958350"/>
            <a:ext cx="8520600" cy="80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 sz="3600">
                <a:solidFill>
                  <a:srgbClr val="FFFFFF"/>
                </a:solidFill>
              </a:rPr>
              <a:t>TEORIA                 PRÁTICA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311700" y="0"/>
            <a:ext cx="8520600" cy="103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Simuladores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6650" y="837375"/>
            <a:ext cx="4930700" cy="36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311700" y="0"/>
            <a:ext cx="8520600" cy="103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Eventos Discrtos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idx="1" type="body"/>
          </p:nvPr>
        </p:nvSpPr>
        <p:spPr>
          <a:xfrm>
            <a:off x="213850" y="1438775"/>
            <a:ext cx="8700000" cy="251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>
                <a:solidFill>
                  <a:srgbClr val="434343"/>
                </a:solidFill>
              </a:rPr>
              <a:t>Múltiplos</a:t>
            </a:r>
            <a:r>
              <a:rPr b="1" lang="pt-BR" sz="2400">
                <a:solidFill>
                  <a:srgbClr val="434343"/>
                </a:solidFill>
              </a:rPr>
              <a:t> Feedbacks 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pt-BR" sz="2400">
                <a:solidFill>
                  <a:srgbClr val="980000"/>
                </a:solidFill>
              </a:rPr>
              <a:t>Inputs           Outputs 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pt-BR" sz="2400">
                <a:solidFill>
                  <a:srgbClr val="434343"/>
                </a:solidFill>
              </a:rPr>
              <a:t>Tycoon </a:t>
            </a:r>
            <a:r>
              <a:rPr lang="pt-BR" sz="2400">
                <a:solidFill>
                  <a:srgbClr val="434343"/>
                </a:solidFill>
              </a:rPr>
              <a:t>Aberto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311700" y="0"/>
            <a:ext cx="8520600" cy="103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Correlacionando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733200"/>
            <a:ext cx="4089000" cy="93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400">
                <a:solidFill>
                  <a:srgbClr val="434343"/>
                </a:solidFill>
              </a:rPr>
              <a:t>categorias</a:t>
            </a:r>
            <a:br>
              <a:rPr b="1" lang="pt-BR" sz="2400">
                <a:solidFill>
                  <a:srgbClr val="434343"/>
                </a:solidFill>
              </a:rPr>
            </a:br>
            <a:r>
              <a:rPr b="1" lang="pt-BR" sz="2400">
                <a:solidFill>
                  <a:srgbClr val="434343"/>
                </a:solidFill>
              </a:rPr>
              <a:t>gestão da inovação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21900" y="2667400"/>
            <a:ext cx="4310400" cy="103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400">
                <a:solidFill>
                  <a:srgbClr val="434343"/>
                </a:solidFill>
              </a:rPr>
              <a:t>categorias</a:t>
            </a:r>
            <a:br>
              <a:rPr b="1" lang="pt-BR" sz="2400">
                <a:solidFill>
                  <a:srgbClr val="434343"/>
                </a:solidFill>
              </a:rPr>
            </a:br>
            <a:r>
              <a:rPr b="1" lang="pt-BR" sz="2400">
                <a:solidFill>
                  <a:srgbClr val="434343"/>
                </a:solidFill>
              </a:rPr>
              <a:t>mensuração de inovação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311700" y="0"/>
            <a:ext cx="8520600" cy="103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Frameworks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idx="1" type="body"/>
          </p:nvPr>
        </p:nvSpPr>
        <p:spPr>
          <a:xfrm>
            <a:off x="213850" y="1438775"/>
            <a:ext cx="8700000" cy="251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pt-BR" sz="2400">
                <a:solidFill>
                  <a:srgbClr val="434343"/>
                </a:solidFill>
              </a:rPr>
              <a:t>Requisitos</a:t>
            </a:r>
            <a:r>
              <a:rPr b="1" lang="pt-BR" sz="2400">
                <a:solidFill>
                  <a:srgbClr val="434343"/>
                </a:solidFill>
              </a:rPr>
              <a:t> e Passos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980000"/>
                </a:solidFill>
              </a:rPr>
              <a:t>Simuladores | Game Design | Gamificação | Educação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42620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311700" y="214050"/>
            <a:ext cx="8520600" cy="110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Alto nível de Abstração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3863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209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50" y="1319238"/>
            <a:ext cx="4804161" cy="263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" type="body"/>
          </p:nvPr>
        </p:nvSpPr>
        <p:spPr>
          <a:xfrm>
            <a:off x="6342050" y="1963950"/>
            <a:ext cx="2040600" cy="1215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980000"/>
                </a:solidFill>
              </a:rPr>
              <a:t>Feedback Claro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0" y="162675"/>
            <a:ext cx="2367000" cy="96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Protótipo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125" y="275225"/>
            <a:ext cx="6725875" cy="37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4340875"/>
            <a:ext cx="9144000" cy="80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0" y="794200"/>
            <a:ext cx="2272800" cy="287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6000"/>
              <a:t>Criação de Produtos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5189"/>
            <a:ext cx="553875" cy="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50" y="4399712"/>
            <a:ext cx="2490250" cy="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000" y="264000"/>
            <a:ext cx="6963002" cy="39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